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ora"/>
      <p:regular r:id="rId17"/>
    </p:embeddedFont>
    <p:embeddedFont>
      <p:font typeface="Lora"/>
      <p:regular r:id="rId18"/>
    </p:embeddedFont>
    <p:embeddedFont>
      <p:font typeface="Lora"/>
      <p:regular r:id="rId19"/>
    </p:embeddedFont>
    <p:embeddedFont>
      <p:font typeface="Lora"/>
      <p:regular r:id="rId20"/>
    </p:embeddedFont>
    <p:embeddedFont>
      <p:font typeface="Source Sans 3"/>
      <p:regular r:id="rId21"/>
    </p:embeddedFont>
    <p:embeddedFont>
      <p:font typeface="Source Sans 3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slideLayout" Target="../slideLayouts/slideLayout8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63580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Sthri Raksha – Women Safety App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139559"/>
            <a:ext cx="7468553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Auto Alert Emergency System Using Mobile Sensors</a:t>
            </a:r>
            <a:endParaRPr lang="en-US" sz="3500" dirty="0"/>
          </a:p>
        </p:txBody>
      </p:sp>
      <p:sp>
        <p:nvSpPr>
          <p:cNvPr id="5" name="Text 2"/>
          <p:cNvSpPr/>
          <p:nvPr/>
        </p:nvSpPr>
        <p:spPr>
          <a:xfrm>
            <a:off x="6324124" y="4625102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smart safety solution for women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509182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Instant SOS using phone shake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5558552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Developed using AI-powered app builder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324124" y="621077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Presented by: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[Your Name]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Department: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CSE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Institution: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[College Name]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84832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1648063"/>
            <a:ext cx="7468553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Sthri Raksha offers a reliable safety solution.</a:t>
            </a:r>
            <a:endParaRPr lang="en-US" sz="3500" dirty="0"/>
          </a:p>
        </p:txBody>
      </p:sp>
      <p:sp>
        <p:nvSpPr>
          <p:cNvPr id="5" name="Text 2"/>
          <p:cNvSpPr/>
          <p:nvPr/>
        </p:nvSpPr>
        <p:spPr>
          <a:xfrm>
            <a:off x="837724" y="313360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Uses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simple gestures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to save critical time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360033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AI tools enable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rapid and cost-effective development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406705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Ideal for: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37724" y="453378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College projects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37724" y="500050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Hackathons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837724" y="546723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Social-impact startups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837724" y="6209228"/>
            <a:ext cx="3855482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Your Safety, Our Priority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837724" y="6990517"/>
            <a:ext cx="7468553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🙏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Thank You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6678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Safety Challenge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1766530"/>
            <a:ext cx="7889796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Women face unsafe situations during:</a:t>
            </a:r>
            <a:endParaRPr lang="en-US" sz="3500" dirty="0"/>
          </a:p>
        </p:txBody>
      </p:sp>
      <p:sp>
        <p:nvSpPr>
          <p:cNvPr id="4" name="Text 2"/>
          <p:cNvSpPr/>
          <p:nvPr/>
        </p:nvSpPr>
        <p:spPr>
          <a:xfrm>
            <a:off x="837724" y="268878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Night travel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15551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Public transport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362223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Isolated locations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4364236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 emergencies:</a:t>
            </a:r>
            <a:endParaRPr lang="en-US" sz="3500" dirty="0"/>
          </a:p>
        </p:txBody>
      </p:sp>
      <p:sp>
        <p:nvSpPr>
          <p:cNvPr id="8" name="Text 6"/>
          <p:cNvSpPr/>
          <p:nvPr/>
        </p:nvSpPr>
        <p:spPr>
          <a:xfrm>
            <a:off x="837724" y="528649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 time to unlock phone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575321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 time to dial numbers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837724" y="621994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Panic reduces reaction speed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837724" y="6872168"/>
            <a:ext cx="12954952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❌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Existing apps require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manual interaction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❌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Help often arrives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too late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88737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Proposed Solution: Sthri Raksha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391132"/>
            <a:ext cx="6518315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Smart Emergency Alert System</a:t>
            </a:r>
            <a:endParaRPr lang="en-US" sz="3500" dirty="0"/>
          </a:p>
        </p:txBody>
      </p:sp>
      <p:sp>
        <p:nvSpPr>
          <p:cNvPr id="5" name="Text 2"/>
          <p:cNvSpPr/>
          <p:nvPr/>
        </p:nvSpPr>
        <p:spPr>
          <a:xfrm>
            <a:off x="837724" y="331339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mobile application that: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396561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Detects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5 phone shakes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443234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Automatically triggers: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37724" y="489906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Emergency call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37724" y="536579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SOS message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837724" y="583251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Live location sharing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837724" y="629924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Works within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seconds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837724" y="6951464"/>
            <a:ext cx="7468553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🎯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Goal: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Fast, touch-free, reliable emergency response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4741" y="617220"/>
            <a:ext cx="5694878" cy="659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How the System Works</a:t>
            </a:r>
            <a:endParaRPr lang="en-US" sz="4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41" y="1612821"/>
            <a:ext cx="1121093" cy="134528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30028" y="1837015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1. User Shakes Phone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130028" y="2301240"/>
            <a:ext cx="6229231" cy="358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5 rapid shakes activate the system.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41" y="2958108"/>
            <a:ext cx="1121093" cy="134528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30028" y="3182303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2. Safety Countdown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2130028" y="3646527"/>
            <a:ext cx="6229231" cy="358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 8-second window to cancel false alerts.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41" y="4303395"/>
            <a:ext cx="1121093" cy="134528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30028" y="4527590"/>
            <a:ext cx="263783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3. User Can Cancel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2130028" y="4991814"/>
            <a:ext cx="6229231" cy="358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If it's a false alarm, the user can easily disarm it.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741" y="5648682"/>
            <a:ext cx="1121093" cy="134528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30028" y="5872877"/>
            <a:ext cx="306955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4. Emergency Alerts Sent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2130028" y="6337102"/>
            <a:ext cx="6229231" cy="358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If not canceled, alerts are automatically dispatched.</a:t>
            </a:r>
            <a:endParaRPr lang="en-US" sz="1750" dirty="0"/>
          </a:p>
        </p:txBody>
      </p:sp>
      <p:sp>
        <p:nvSpPr>
          <p:cNvPr id="16" name="Text 9"/>
          <p:cNvSpPr/>
          <p:nvPr/>
        </p:nvSpPr>
        <p:spPr>
          <a:xfrm>
            <a:off x="784741" y="7246144"/>
            <a:ext cx="7574518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📌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Designed for 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panic situations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3199" y="654606"/>
            <a:ext cx="5601295" cy="700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Features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3199" y="1830824"/>
            <a:ext cx="6362938" cy="1410533"/>
          </a:xfrm>
          <a:prstGeom prst="roundRect">
            <a:avLst>
              <a:gd name="adj" fmla="val 10372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2719" y="1830824"/>
            <a:ext cx="121920" cy="1410533"/>
          </a:xfrm>
          <a:prstGeom prst="roundRect">
            <a:avLst>
              <a:gd name="adj" fmla="val 29289"/>
            </a:avLst>
          </a:prstGeom>
          <a:solidFill>
            <a:srgbClr val="38512F"/>
          </a:solidFill>
          <a:ln/>
        </p:spPr>
      </p:sp>
      <p:sp>
        <p:nvSpPr>
          <p:cNvPr id="5" name="Text 3"/>
          <p:cNvSpPr/>
          <p:nvPr/>
        </p:nvSpPr>
        <p:spPr>
          <a:xfrm>
            <a:off x="1193125" y="2099310"/>
            <a:ext cx="2800588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Shake-Based SOS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93125" y="2592110"/>
            <a:ext cx="5734526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Immediate trigger with a simple gesture.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7434143" y="1830824"/>
            <a:ext cx="6363057" cy="1410533"/>
          </a:xfrm>
          <a:prstGeom prst="roundRect">
            <a:avLst>
              <a:gd name="adj" fmla="val 10372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403663" y="1830824"/>
            <a:ext cx="121920" cy="1410533"/>
          </a:xfrm>
          <a:prstGeom prst="roundRect">
            <a:avLst>
              <a:gd name="adj" fmla="val 29289"/>
            </a:avLst>
          </a:prstGeom>
          <a:solidFill>
            <a:srgbClr val="38512F"/>
          </a:solidFill>
          <a:ln/>
        </p:spPr>
      </p:sp>
      <p:sp>
        <p:nvSpPr>
          <p:cNvPr id="9" name="Text 7"/>
          <p:cNvSpPr/>
          <p:nvPr/>
        </p:nvSpPr>
        <p:spPr>
          <a:xfrm>
            <a:off x="7794069" y="2099310"/>
            <a:ext cx="2800588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8-Second Cancel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94069" y="2592110"/>
            <a:ext cx="5734645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Avoid accidental alerts with a quick option to disarm.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833199" y="3479363"/>
            <a:ext cx="6362938" cy="1410533"/>
          </a:xfrm>
          <a:prstGeom prst="roundRect">
            <a:avLst>
              <a:gd name="adj" fmla="val 10372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802719" y="3479363"/>
            <a:ext cx="121920" cy="1410533"/>
          </a:xfrm>
          <a:prstGeom prst="roundRect">
            <a:avLst>
              <a:gd name="adj" fmla="val 29289"/>
            </a:avLst>
          </a:prstGeom>
          <a:solidFill>
            <a:srgbClr val="38512F"/>
          </a:solidFill>
          <a:ln/>
        </p:spPr>
      </p:sp>
      <p:sp>
        <p:nvSpPr>
          <p:cNvPr id="13" name="Text 11"/>
          <p:cNvSpPr/>
          <p:nvPr/>
        </p:nvSpPr>
        <p:spPr>
          <a:xfrm>
            <a:off x="1193125" y="3747849"/>
            <a:ext cx="2800588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Auto Emergency Call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93125" y="4240649"/>
            <a:ext cx="5734526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Direct connection to predefined emergency contacts.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7434143" y="3479363"/>
            <a:ext cx="6363057" cy="1410533"/>
          </a:xfrm>
          <a:prstGeom prst="roundRect">
            <a:avLst>
              <a:gd name="adj" fmla="val 10372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403663" y="3479363"/>
            <a:ext cx="121920" cy="1410533"/>
          </a:xfrm>
          <a:prstGeom prst="roundRect">
            <a:avLst>
              <a:gd name="adj" fmla="val 29289"/>
            </a:avLst>
          </a:prstGeom>
          <a:solidFill>
            <a:srgbClr val="38512F"/>
          </a:solidFill>
          <a:ln/>
        </p:spPr>
      </p:sp>
      <p:sp>
        <p:nvSpPr>
          <p:cNvPr id="17" name="Text 15"/>
          <p:cNvSpPr/>
          <p:nvPr/>
        </p:nvSpPr>
        <p:spPr>
          <a:xfrm>
            <a:off x="7794069" y="3747849"/>
            <a:ext cx="2800588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SOS Message &amp; GPS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94069" y="4240649"/>
            <a:ext cx="5734645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Detailed alerts with live location tracking.</a:t>
            </a:r>
            <a:endParaRPr lang="en-US" sz="1850" dirty="0"/>
          </a:p>
        </p:txBody>
      </p:sp>
      <p:sp>
        <p:nvSpPr>
          <p:cNvPr id="19" name="Shape 17"/>
          <p:cNvSpPr/>
          <p:nvPr/>
        </p:nvSpPr>
        <p:spPr>
          <a:xfrm>
            <a:off x="833199" y="5127903"/>
            <a:ext cx="6362938" cy="1791295"/>
          </a:xfrm>
          <a:prstGeom prst="roundRect">
            <a:avLst>
              <a:gd name="adj" fmla="val 8167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802719" y="5127903"/>
            <a:ext cx="121920" cy="1791295"/>
          </a:xfrm>
          <a:prstGeom prst="roundRect">
            <a:avLst>
              <a:gd name="adj" fmla="val 29289"/>
            </a:avLst>
          </a:prstGeom>
          <a:solidFill>
            <a:srgbClr val="38512F"/>
          </a:solidFill>
          <a:ln/>
        </p:spPr>
      </p:sp>
      <p:sp>
        <p:nvSpPr>
          <p:cNvPr id="21" name="Text 19"/>
          <p:cNvSpPr/>
          <p:nvPr/>
        </p:nvSpPr>
        <p:spPr>
          <a:xfrm>
            <a:off x="1193125" y="5396389"/>
            <a:ext cx="2800588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Alert History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1193125" y="5889188"/>
            <a:ext cx="5734526" cy="7615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Record of past emergencies for review and safety planning.</a:t>
            </a:r>
            <a:endParaRPr lang="en-US" sz="1850" dirty="0"/>
          </a:p>
        </p:txBody>
      </p:sp>
      <p:sp>
        <p:nvSpPr>
          <p:cNvPr id="23" name="Shape 21"/>
          <p:cNvSpPr/>
          <p:nvPr/>
        </p:nvSpPr>
        <p:spPr>
          <a:xfrm>
            <a:off x="7434143" y="5127903"/>
            <a:ext cx="6363057" cy="1791295"/>
          </a:xfrm>
          <a:prstGeom prst="roundRect">
            <a:avLst>
              <a:gd name="adj" fmla="val 8167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7403663" y="5127903"/>
            <a:ext cx="121920" cy="1791295"/>
          </a:xfrm>
          <a:prstGeom prst="roundRect">
            <a:avLst>
              <a:gd name="adj" fmla="val 29289"/>
            </a:avLst>
          </a:prstGeom>
          <a:solidFill>
            <a:srgbClr val="38512F"/>
          </a:solidFill>
          <a:ln/>
        </p:spPr>
      </p:sp>
      <p:sp>
        <p:nvSpPr>
          <p:cNvPr id="25" name="Text 23"/>
          <p:cNvSpPr/>
          <p:nvPr/>
        </p:nvSpPr>
        <p:spPr>
          <a:xfrm>
            <a:off x="7794069" y="5396389"/>
            <a:ext cx="2800588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Simple Interface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7794069" y="5889188"/>
            <a:ext cx="5734645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Intuitive design for ease of use in critical moments.</a:t>
            </a:r>
            <a:endParaRPr lang="en-US" sz="1850" dirty="0"/>
          </a:p>
        </p:txBody>
      </p:sp>
      <p:sp>
        <p:nvSpPr>
          <p:cNvPr id="27" name="Text 25"/>
          <p:cNvSpPr/>
          <p:nvPr/>
        </p:nvSpPr>
        <p:spPr>
          <a:xfrm>
            <a:off x="833199" y="7186970"/>
            <a:ext cx="12964001" cy="388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✅</a:t>
            </a:r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Works as a </a:t>
            </a:r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demo-ready prototype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12573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Technologies Used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188726"/>
            <a:ext cx="7468553" cy="4255294"/>
          </a:xfrm>
          <a:prstGeom prst="roundRect">
            <a:avLst>
              <a:gd name="adj" fmla="val 844"/>
            </a:avLst>
          </a:prstGeom>
          <a:solidFill>
            <a:srgbClr val="F3E7D4"/>
          </a:solidFill>
          <a:ln/>
        </p:spPr>
      </p:sp>
      <p:sp>
        <p:nvSpPr>
          <p:cNvPr id="5" name="Shape 2"/>
          <p:cNvSpPr/>
          <p:nvPr/>
        </p:nvSpPr>
        <p:spPr>
          <a:xfrm>
            <a:off x="837724" y="2188726"/>
            <a:ext cx="3734276" cy="1894284"/>
          </a:xfrm>
          <a:prstGeom prst="roundRect">
            <a:avLst>
              <a:gd name="adj" fmla="val 1896"/>
            </a:avLst>
          </a:prstGeom>
          <a:solidFill>
            <a:srgbClr val="F3E7D4"/>
          </a:solidFill>
          <a:ln/>
        </p:spPr>
      </p:sp>
      <p:sp>
        <p:nvSpPr>
          <p:cNvPr id="6" name="Text 3"/>
          <p:cNvSpPr/>
          <p:nvPr/>
        </p:nvSpPr>
        <p:spPr>
          <a:xfrm>
            <a:off x="1077039" y="2428042"/>
            <a:ext cx="3255645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Frontend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077039" y="2993946"/>
            <a:ext cx="325564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AI App Builder: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Lovable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077039" y="3460671"/>
            <a:ext cx="325564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Mobile-friendly UI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4572000" y="2188726"/>
            <a:ext cx="3734276" cy="1894284"/>
          </a:xfrm>
          <a:prstGeom prst="rect">
            <a:avLst/>
          </a:prstGeom>
          <a:solidFill>
            <a:srgbClr val="F3E7D4"/>
          </a:solidFill>
          <a:ln/>
        </p:spPr>
      </p:sp>
      <p:sp>
        <p:nvSpPr>
          <p:cNvPr id="10" name="Shape 7"/>
          <p:cNvSpPr/>
          <p:nvPr/>
        </p:nvSpPr>
        <p:spPr>
          <a:xfrm>
            <a:off x="4572000" y="2188726"/>
            <a:ext cx="30480" cy="1894284"/>
          </a:xfrm>
          <a:prstGeom prst="roundRect">
            <a:avLst>
              <a:gd name="adj" fmla="val 117806"/>
            </a:avLst>
          </a:prstGeom>
          <a:solidFill>
            <a:srgbClr val="D9CDBA"/>
          </a:solidFill>
          <a:ln/>
        </p:spPr>
      </p:sp>
      <p:sp>
        <p:nvSpPr>
          <p:cNvPr id="11" name="Text 8"/>
          <p:cNvSpPr/>
          <p:nvPr/>
        </p:nvSpPr>
        <p:spPr>
          <a:xfrm>
            <a:off x="4811316" y="2428042"/>
            <a:ext cx="3255645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Backend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4811316" y="2993946"/>
            <a:ext cx="325564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Firebase (Database &amp; Logs)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4811316" y="3460671"/>
            <a:ext cx="325564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Location APIs</a:t>
            </a:r>
            <a:endParaRPr lang="en-US" sz="1850" dirty="0"/>
          </a:p>
        </p:txBody>
      </p:sp>
      <p:sp>
        <p:nvSpPr>
          <p:cNvPr id="14" name="Shape 11"/>
          <p:cNvSpPr/>
          <p:nvPr/>
        </p:nvSpPr>
        <p:spPr>
          <a:xfrm>
            <a:off x="837724" y="4083010"/>
            <a:ext cx="7468553" cy="2361009"/>
          </a:xfrm>
          <a:prstGeom prst="rect">
            <a:avLst/>
          </a:prstGeom>
          <a:solidFill>
            <a:srgbClr val="F3E7D4"/>
          </a:solidFill>
          <a:ln/>
        </p:spPr>
      </p:sp>
      <p:sp>
        <p:nvSpPr>
          <p:cNvPr id="15" name="Shape 12"/>
          <p:cNvSpPr/>
          <p:nvPr/>
        </p:nvSpPr>
        <p:spPr>
          <a:xfrm>
            <a:off x="837724" y="4083010"/>
            <a:ext cx="7468553" cy="30480"/>
          </a:xfrm>
          <a:prstGeom prst="roundRect">
            <a:avLst>
              <a:gd name="adj" fmla="val 117806"/>
            </a:avLst>
          </a:prstGeom>
          <a:solidFill>
            <a:srgbClr val="D9CDBA"/>
          </a:solidFill>
          <a:ln/>
        </p:spPr>
      </p:sp>
      <p:sp>
        <p:nvSpPr>
          <p:cNvPr id="16" name="Text 13"/>
          <p:cNvSpPr/>
          <p:nvPr/>
        </p:nvSpPr>
        <p:spPr>
          <a:xfrm>
            <a:off x="1077039" y="4322326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Device Features</a:t>
            </a:r>
            <a:endParaRPr lang="en-US" sz="2650" dirty="0"/>
          </a:p>
        </p:txBody>
      </p:sp>
      <p:sp>
        <p:nvSpPr>
          <p:cNvPr id="17" name="Text 14"/>
          <p:cNvSpPr/>
          <p:nvPr/>
        </p:nvSpPr>
        <p:spPr>
          <a:xfrm>
            <a:off x="1077039" y="4888230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Accelerometer (Shake detection)</a:t>
            </a:r>
            <a:endParaRPr lang="en-US" sz="1850" dirty="0"/>
          </a:p>
        </p:txBody>
      </p:sp>
      <p:sp>
        <p:nvSpPr>
          <p:cNvPr id="18" name="Text 15"/>
          <p:cNvSpPr/>
          <p:nvPr/>
        </p:nvSpPr>
        <p:spPr>
          <a:xfrm>
            <a:off x="1077039" y="5354955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GPS (Location)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1077039" y="5821680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Telephony (Call/SMS)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837724" y="6713220"/>
            <a:ext cx="7468553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🤖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AI-assisted development approach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1917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7364" y="3561398"/>
            <a:ext cx="9543931" cy="686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Market Research &amp; Existing Solutions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17364" y="4948714"/>
            <a:ext cx="4176236" cy="2638663"/>
          </a:xfrm>
          <a:prstGeom prst="roundRect">
            <a:avLst>
              <a:gd name="adj" fmla="val 5545"/>
            </a:avLst>
          </a:prstGeom>
          <a:solidFill>
            <a:srgbClr val="FEF5E7"/>
          </a:solidFill>
          <a:ln/>
        </p:spPr>
      </p:sp>
      <p:sp>
        <p:nvSpPr>
          <p:cNvPr id="5" name="Shape 2"/>
          <p:cNvSpPr/>
          <p:nvPr/>
        </p:nvSpPr>
        <p:spPr>
          <a:xfrm>
            <a:off x="817364" y="4918234"/>
            <a:ext cx="4176236" cy="121920"/>
          </a:xfrm>
          <a:prstGeom prst="roundRect">
            <a:avLst>
              <a:gd name="adj" fmla="val 28733"/>
            </a:avLst>
          </a:prstGeom>
          <a:solidFill>
            <a:srgbClr val="38512F"/>
          </a:solidFill>
          <a:ln/>
        </p:spPr>
      </p:sp>
      <p:sp>
        <p:nvSpPr>
          <p:cNvPr id="6" name="Shape 3"/>
          <p:cNvSpPr/>
          <p:nvPr/>
        </p:nvSpPr>
        <p:spPr>
          <a:xfrm>
            <a:off x="2555200" y="4598432"/>
            <a:ext cx="700564" cy="700564"/>
          </a:xfrm>
          <a:prstGeom prst="roundRect">
            <a:avLst>
              <a:gd name="adj" fmla="val 130523"/>
            </a:avLst>
          </a:prstGeom>
          <a:solidFill>
            <a:srgbClr val="38512F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5346" y="4808577"/>
            <a:ext cx="280154" cy="28015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81326" y="5532477"/>
            <a:ext cx="2747486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Existing Apps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1081326" y="6015990"/>
            <a:ext cx="3648313" cy="373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Raksha App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1081326" y="6471404"/>
            <a:ext cx="3648313" cy="373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bSafe</a:t>
            </a:r>
            <a:endParaRPr lang="en-US" sz="1800" dirty="0"/>
          </a:p>
        </p:txBody>
      </p:sp>
      <p:sp>
        <p:nvSpPr>
          <p:cNvPr id="11" name="Text 7"/>
          <p:cNvSpPr/>
          <p:nvPr/>
        </p:nvSpPr>
        <p:spPr>
          <a:xfrm>
            <a:off x="1081326" y="6926818"/>
            <a:ext cx="3648313" cy="373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Government Safety Apps</a:t>
            </a:r>
            <a:endParaRPr lang="en-US" sz="1800" dirty="0"/>
          </a:p>
        </p:txBody>
      </p:sp>
      <p:sp>
        <p:nvSpPr>
          <p:cNvPr id="12" name="Shape 8"/>
          <p:cNvSpPr/>
          <p:nvPr/>
        </p:nvSpPr>
        <p:spPr>
          <a:xfrm>
            <a:off x="5227082" y="4948714"/>
            <a:ext cx="4176236" cy="2638663"/>
          </a:xfrm>
          <a:prstGeom prst="roundRect">
            <a:avLst>
              <a:gd name="adj" fmla="val 5545"/>
            </a:avLst>
          </a:prstGeom>
          <a:solidFill>
            <a:srgbClr val="FEF5E7"/>
          </a:solidFill>
          <a:ln/>
        </p:spPr>
      </p:sp>
      <p:sp>
        <p:nvSpPr>
          <p:cNvPr id="13" name="Shape 9"/>
          <p:cNvSpPr/>
          <p:nvPr/>
        </p:nvSpPr>
        <p:spPr>
          <a:xfrm>
            <a:off x="5227082" y="4918234"/>
            <a:ext cx="4176236" cy="121920"/>
          </a:xfrm>
          <a:prstGeom prst="roundRect">
            <a:avLst>
              <a:gd name="adj" fmla="val 28733"/>
            </a:avLst>
          </a:prstGeom>
          <a:solidFill>
            <a:srgbClr val="38512F"/>
          </a:solidFill>
          <a:ln/>
        </p:spPr>
      </p:sp>
      <p:sp>
        <p:nvSpPr>
          <p:cNvPr id="14" name="Shape 10"/>
          <p:cNvSpPr/>
          <p:nvPr/>
        </p:nvSpPr>
        <p:spPr>
          <a:xfrm>
            <a:off x="6964918" y="4598432"/>
            <a:ext cx="700564" cy="700564"/>
          </a:xfrm>
          <a:prstGeom prst="roundRect">
            <a:avLst>
              <a:gd name="adj" fmla="val 130523"/>
            </a:avLst>
          </a:prstGeom>
          <a:solidFill>
            <a:srgbClr val="38512F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5063" y="4808577"/>
            <a:ext cx="280154" cy="280154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5491043" y="5532477"/>
            <a:ext cx="2747486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Limitations</a:t>
            </a:r>
            <a:endParaRPr lang="en-US" sz="2150" dirty="0"/>
          </a:p>
        </p:txBody>
      </p:sp>
      <p:sp>
        <p:nvSpPr>
          <p:cNvPr id="17" name="Text 12"/>
          <p:cNvSpPr/>
          <p:nvPr/>
        </p:nvSpPr>
        <p:spPr>
          <a:xfrm>
            <a:off x="5491043" y="6015990"/>
            <a:ext cx="3648313" cy="373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Manual button press required</a:t>
            </a:r>
            <a:endParaRPr lang="en-US" sz="1800" dirty="0"/>
          </a:p>
        </p:txBody>
      </p:sp>
      <p:sp>
        <p:nvSpPr>
          <p:cNvPr id="18" name="Text 13"/>
          <p:cNvSpPr/>
          <p:nvPr/>
        </p:nvSpPr>
        <p:spPr>
          <a:xfrm>
            <a:off x="5491043" y="6471404"/>
            <a:ext cx="3648313" cy="373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Complex User Interface</a:t>
            </a:r>
            <a:endParaRPr lang="en-US" sz="1800" dirty="0"/>
          </a:p>
        </p:txBody>
      </p:sp>
      <p:sp>
        <p:nvSpPr>
          <p:cNvPr id="19" name="Text 14"/>
          <p:cNvSpPr/>
          <p:nvPr/>
        </p:nvSpPr>
        <p:spPr>
          <a:xfrm>
            <a:off x="5491043" y="6926818"/>
            <a:ext cx="3648313" cy="373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Delayed response time</a:t>
            </a:r>
            <a:endParaRPr lang="en-US" sz="1800" dirty="0"/>
          </a:p>
        </p:txBody>
      </p:sp>
      <p:sp>
        <p:nvSpPr>
          <p:cNvPr id="20" name="Shape 15"/>
          <p:cNvSpPr/>
          <p:nvPr/>
        </p:nvSpPr>
        <p:spPr>
          <a:xfrm>
            <a:off x="9636800" y="4948714"/>
            <a:ext cx="4176236" cy="2638663"/>
          </a:xfrm>
          <a:prstGeom prst="roundRect">
            <a:avLst>
              <a:gd name="adj" fmla="val 5545"/>
            </a:avLst>
          </a:prstGeom>
          <a:solidFill>
            <a:srgbClr val="FEF5E7"/>
          </a:solidFill>
          <a:ln/>
        </p:spPr>
      </p:sp>
      <p:sp>
        <p:nvSpPr>
          <p:cNvPr id="21" name="Shape 16"/>
          <p:cNvSpPr/>
          <p:nvPr/>
        </p:nvSpPr>
        <p:spPr>
          <a:xfrm>
            <a:off x="9636800" y="4918234"/>
            <a:ext cx="4176236" cy="121920"/>
          </a:xfrm>
          <a:prstGeom prst="roundRect">
            <a:avLst>
              <a:gd name="adj" fmla="val 28733"/>
            </a:avLst>
          </a:prstGeom>
          <a:solidFill>
            <a:srgbClr val="38512F"/>
          </a:solidFill>
          <a:ln/>
        </p:spPr>
      </p:sp>
      <p:sp>
        <p:nvSpPr>
          <p:cNvPr id="22" name="Shape 17"/>
          <p:cNvSpPr/>
          <p:nvPr/>
        </p:nvSpPr>
        <p:spPr>
          <a:xfrm>
            <a:off x="11374636" y="4598432"/>
            <a:ext cx="700564" cy="700564"/>
          </a:xfrm>
          <a:prstGeom prst="roundRect">
            <a:avLst>
              <a:gd name="adj" fmla="val 130523"/>
            </a:avLst>
          </a:prstGeom>
          <a:solidFill>
            <a:srgbClr val="38512F"/>
          </a:solidFill>
          <a:ln/>
        </p:spPr>
      </p:sp>
      <p:pic>
        <p:nvPicPr>
          <p:cNvPr id="23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84781" y="4808577"/>
            <a:ext cx="280154" cy="280154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9900761" y="5532477"/>
            <a:ext cx="2747486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Our Advantage</a:t>
            </a:r>
            <a:endParaRPr lang="en-US" sz="2150" dirty="0"/>
          </a:p>
        </p:txBody>
      </p:sp>
      <p:sp>
        <p:nvSpPr>
          <p:cNvPr id="25" name="Text 19"/>
          <p:cNvSpPr/>
          <p:nvPr/>
        </p:nvSpPr>
        <p:spPr>
          <a:xfrm>
            <a:off x="9900761" y="6015990"/>
            <a:ext cx="3648313" cy="381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✔</a:t>
            </a:r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Shake-based activation</a:t>
            </a:r>
            <a:endParaRPr lang="en-US" sz="1800" dirty="0"/>
          </a:p>
        </p:txBody>
      </p:sp>
      <p:sp>
        <p:nvSpPr>
          <p:cNvPr id="26" name="Text 20"/>
          <p:cNvSpPr/>
          <p:nvPr/>
        </p:nvSpPr>
        <p:spPr>
          <a:xfrm>
            <a:off x="9900761" y="6479024"/>
            <a:ext cx="3648313" cy="381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✔</a:t>
            </a:r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Faster emergency trigger</a:t>
            </a:r>
            <a:endParaRPr lang="en-US" sz="1800" dirty="0"/>
          </a:p>
        </p:txBody>
      </p:sp>
      <p:sp>
        <p:nvSpPr>
          <p:cNvPr id="27" name="Text 21"/>
          <p:cNvSpPr/>
          <p:nvPr/>
        </p:nvSpPr>
        <p:spPr>
          <a:xfrm>
            <a:off x="9900761" y="6942058"/>
            <a:ext cx="3648313" cy="381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✔</a:t>
            </a:r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Simple &amp; intuitive design</a:t>
            </a:r>
            <a:endParaRPr lang="en-US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28397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Scope &amp; Applications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586276"/>
            <a:ext cx="3442335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Application Scope</a:t>
            </a:r>
            <a:endParaRPr lang="en-US" sz="3500" dirty="0"/>
          </a:p>
        </p:txBody>
      </p:sp>
      <p:sp>
        <p:nvSpPr>
          <p:cNvPr id="5" name="Text 2"/>
          <p:cNvSpPr/>
          <p:nvPr/>
        </p:nvSpPr>
        <p:spPr>
          <a:xfrm>
            <a:off x="837724" y="3952161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Women safety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4418886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Student safety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4885611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Senior citizen emergencies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37724" y="5352336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Medical emergencies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37724" y="5819061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Solo travelers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4871561" y="2586276"/>
            <a:ext cx="3442335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Can be used in:</a:t>
            </a:r>
            <a:endParaRPr lang="en-US" sz="3500" dirty="0"/>
          </a:p>
        </p:txBody>
      </p:sp>
      <p:sp>
        <p:nvSpPr>
          <p:cNvPr id="11" name="Text 8"/>
          <p:cNvSpPr/>
          <p:nvPr/>
        </p:nvSpPr>
        <p:spPr>
          <a:xfrm>
            <a:off x="4871561" y="3388876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Cities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4871561" y="3855601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Colleges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4871561" y="4322326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Public transport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4871561" y="4789051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Workplaces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837724" y="6554986"/>
            <a:ext cx="7468553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🌍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Large social impact potential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63917" y="420410"/>
            <a:ext cx="6028015" cy="449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Advantages &amp; Future Enhancements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2763917" y="1252299"/>
            <a:ext cx="2878217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Advantages</a:t>
            </a:r>
            <a:endParaRPr lang="en-US" sz="22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3917" y="1783913"/>
            <a:ext cx="4364712" cy="436471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763917" y="6320552"/>
            <a:ext cx="4364712" cy="244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 need to open the app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2763917" y="6618565"/>
            <a:ext cx="4364712" cy="244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Quick response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2763917" y="6916579"/>
            <a:ext cx="4364712" cy="244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Easy to use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2763917" y="7214592"/>
            <a:ext cx="4364712" cy="244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Low learning curve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2763917" y="7512606"/>
            <a:ext cx="4364712" cy="244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AI-generated rapid development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7509153" y="1252299"/>
            <a:ext cx="2950845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Future Enhancements</a:t>
            </a:r>
            <a:endParaRPr lang="en-US" sz="225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153" y="1783913"/>
            <a:ext cx="4364712" cy="436471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509153" y="6320552"/>
            <a:ext cx="4364712" cy="244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Voice command (“Help me”)</a:t>
            </a:r>
            <a:endParaRPr lang="en-US" sz="1200" dirty="0"/>
          </a:p>
        </p:txBody>
      </p:sp>
      <p:sp>
        <p:nvSpPr>
          <p:cNvPr id="13" name="Text 9"/>
          <p:cNvSpPr/>
          <p:nvPr/>
        </p:nvSpPr>
        <p:spPr>
          <a:xfrm>
            <a:off x="7509153" y="6618565"/>
            <a:ext cx="4364712" cy="244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Live audio/video recording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7509153" y="6916579"/>
            <a:ext cx="4364712" cy="244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Smartwatch integration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7509153" y="7214592"/>
            <a:ext cx="4364712" cy="244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AI threat detection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7509153" y="7512606"/>
            <a:ext cx="4364712" cy="244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Direct police server integration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2026-01-06T08:28:52Z</dcterms:created>
  <dcterms:modified xsi:type="dcterms:W3CDTF">2026-01-06T08:28:52Z</dcterms:modified>
</cp:coreProperties>
</file>